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8"/>
  </p:notesMasterIdLst>
  <p:sldIdLst>
    <p:sldId id="473" r:id="rId2"/>
    <p:sldId id="481" r:id="rId3"/>
    <p:sldId id="485" r:id="rId4"/>
    <p:sldId id="478" r:id="rId5"/>
    <p:sldId id="475" r:id="rId6"/>
    <p:sldId id="484" r:id="rId7"/>
  </p:sldIdLst>
  <p:sldSz cx="9144000" cy="6858000" type="screen4x3"/>
  <p:notesSz cx="6797675" cy="9928225"/>
  <p:defaultTextStyle>
    <a:defPPr>
      <a:defRPr lang="ru-RU"/>
    </a:defPPr>
    <a:lvl1pPr marL="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2" userDrawn="1">
          <p15:clr>
            <a:srgbClr val="A4A3A4"/>
          </p15:clr>
        </p15:guide>
        <p15:guide id="2" pos="1466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C5"/>
    <a:srgbClr val="FF80C0"/>
    <a:srgbClr val="00B058"/>
    <a:srgbClr val="70A0FF"/>
    <a:srgbClr val="F0F000"/>
    <a:srgbClr val="895A44"/>
    <a:srgbClr val="CA7AF5"/>
    <a:srgbClr val="CB92D4"/>
    <a:srgbClr val="A40C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21" autoAdjust="0"/>
    <p:restoredTop sz="98565" autoAdjust="0"/>
  </p:normalViewPr>
  <p:slideViewPr>
    <p:cSldViewPr snapToGrid="0">
      <p:cViewPr varScale="1">
        <p:scale>
          <a:sx n="115" d="100"/>
          <a:sy n="115" d="100"/>
        </p:scale>
        <p:origin x="-152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3444" y="-114"/>
      </p:cViewPr>
      <p:guideLst>
        <p:guide orient="horz" pos="2162"/>
        <p:guide orient="horz" pos="3127"/>
        <p:guide pos="146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59" cy="498135"/>
          </a:xfrm>
          <a:prstGeom prst="rect">
            <a:avLst/>
          </a:prstGeom>
        </p:spPr>
        <p:txBody>
          <a:bodyPr vert="horz" lIns="91419" tIns="45710" rIns="91419" bIns="4571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8135"/>
          </a:xfrm>
          <a:prstGeom prst="rect">
            <a:avLst/>
          </a:prstGeom>
        </p:spPr>
        <p:txBody>
          <a:bodyPr vert="horz" lIns="91419" tIns="45710" rIns="91419" bIns="45710" rtlCol="0"/>
          <a:lstStyle>
            <a:lvl1pPr algn="r">
              <a:defRPr sz="1200"/>
            </a:lvl1pPr>
          </a:lstStyle>
          <a:p>
            <a:fld id="{0C297F3F-81B8-4EAA-B14F-8AF09BBE274F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9" tIns="45710" rIns="91419" bIns="4571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61"/>
            <a:ext cx="5438140" cy="3909239"/>
          </a:xfrm>
          <a:prstGeom prst="rect">
            <a:avLst/>
          </a:prstGeom>
        </p:spPr>
        <p:txBody>
          <a:bodyPr vert="horz" lIns="91419" tIns="45710" rIns="91419" bIns="4571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30091"/>
            <a:ext cx="2945659" cy="498134"/>
          </a:xfrm>
          <a:prstGeom prst="rect">
            <a:avLst/>
          </a:prstGeom>
        </p:spPr>
        <p:txBody>
          <a:bodyPr vert="horz" lIns="91419" tIns="45710" rIns="91419" bIns="457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6" y="9430091"/>
            <a:ext cx="2945659" cy="498134"/>
          </a:xfrm>
          <a:prstGeom prst="rect">
            <a:avLst/>
          </a:prstGeom>
        </p:spPr>
        <p:txBody>
          <a:bodyPr vert="horz" lIns="91419" tIns="45710" rIns="91419" bIns="45710" rtlCol="0" anchor="b"/>
          <a:lstStyle>
            <a:lvl1pPr algn="r">
              <a:defRPr sz="1200"/>
            </a:lvl1pPr>
          </a:lstStyle>
          <a:p>
            <a:fld id="{2E2415EA-536B-4638-BAA4-99F1A1C4B9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19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F0720D-EC41-46EB-824B-095B676D9565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83095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415EA-536B-4638-BAA4-99F1A1C4B96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415EA-536B-4638-BAA4-99F1A1C4B96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45" indent="0" algn="ctr">
              <a:buNone/>
              <a:defRPr sz="2000"/>
            </a:lvl2pPr>
            <a:lvl3pPr marL="914290" indent="0" algn="ctr">
              <a:buNone/>
              <a:defRPr sz="1800"/>
            </a:lvl3pPr>
            <a:lvl4pPr marL="1371435" indent="0" algn="ctr">
              <a:buNone/>
              <a:defRPr sz="1600"/>
            </a:lvl4pPr>
            <a:lvl5pPr marL="1828581" indent="0" algn="ctr">
              <a:buNone/>
              <a:defRPr sz="1600"/>
            </a:lvl5pPr>
            <a:lvl6pPr marL="2285726" indent="0" algn="ctr">
              <a:buNone/>
              <a:defRPr sz="1600"/>
            </a:lvl6pPr>
            <a:lvl7pPr marL="2742871" indent="0" algn="ctr">
              <a:buNone/>
              <a:defRPr sz="1600"/>
            </a:lvl7pPr>
            <a:lvl8pPr marL="3200016" indent="0" algn="ctr">
              <a:buNone/>
              <a:defRPr sz="1600"/>
            </a:lvl8pPr>
            <a:lvl9pPr marL="3657161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E7CB-A49B-4341-881C-99A0A7F9F985}" type="datetime1">
              <a:rPr lang="ru-RU" smtClean="0"/>
              <a:t>28.08.2025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713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FC12-0F01-4EF8-AEB3-AFA37EDD0111}" type="datetime1">
              <a:rPr lang="ru-RU" smtClean="0"/>
              <a:t>28.08.2025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14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4414-2654-44A1-89CD-909E288E57B1}" type="datetime1">
              <a:rPr lang="ru-RU" smtClean="0"/>
              <a:t>28.08.2025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90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2508-778F-4794-9775-33D0E2676404}" type="datetime1">
              <a:rPr lang="ru-RU" smtClean="0"/>
              <a:t>28.08.2025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829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7946-560F-451C-9F82-A270A5A87F92}" type="datetime1">
              <a:rPr lang="ru-RU" smtClean="0"/>
              <a:t>28.08.2025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511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50EA-6085-4E87-83BE-B1229112EECE}" type="datetime1">
              <a:rPr lang="ru-RU" smtClean="0"/>
              <a:t>28.08.2025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06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3397-6E33-4E27-BD5D-5C975A09B566}" type="datetime1">
              <a:rPr lang="ru-RU" smtClean="0"/>
              <a:t>28.08.2025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84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D06A-65B0-4E0A-BCE4-374A9A73455B}" type="datetime1">
              <a:rPr lang="ru-RU" smtClean="0"/>
              <a:t>28.08.2025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80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311E-D48E-49E5-BEA9-2F0A3C754F87}" type="datetime1">
              <a:rPr lang="ru-RU" smtClean="0"/>
              <a:t>28.08.2025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276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5" indent="0">
              <a:buNone/>
              <a:defRPr sz="1400"/>
            </a:lvl2pPr>
            <a:lvl3pPr marL="914290" indent="0">
              <a:buNone/>
              <a:defRPr sz="1200"/>
            </a:lvl3pPr>
            <a:lvl4pPr marL="1371435" indent="0">
              <a:buNone/>
              <a:defRPr sz="1000"/>
            </a:lvl4pPr>
            <a:lvl5pPr marL="1828581" indent="0">
              <a:buNone/>
              <a:defRPr sz="1000"/>
            </a:lvl5pPr>
            <a:lvl6pPr marL="2285726" indent="0">
              <a:buNone/>
              <a:defRPr sz="1000"/>
            </a:lvl6pPr>
            <a:lvl7pPr marL="2742871" indent="0">
              <a:buNone/>
              <a:defRPr sz="1000"/>
            </a:lvl7pPr>
            <a:lvl8pPr marL="3200016" indent="0">
              <a:buNone/>
              <a:defRPr sz="1000"/>
            </a:lvl8pPr>
            <a:lvl9pPr marL="3657161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821C-E1E6-41BD-B92D-667C7147C5C3}" type="datetime1">
              <a:rPr lang="ru-RU" smtClean="0"/>
              <a:t>28.08.2025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3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45" indent="0">
              <a:buNone/>
              <a:defRPr sz="2800"/>
            </a:lvl2pPr>
            <a:lvl3pPr marL="914290" indent="0">
              <a:buNone/>
              <a:defRPr sz="2400"/>
            </a:lvl3pPr>
            <a:lvl4pPr marL="1371435" indent="0">
              <a:buNone/>
              <a:defRPr sz="2000"/>
            </a:lvl4pPr>
            <a:lvl5pPr marL="1828581" indent="0">
              <a:buNone/>
              <a:defRPr sz="2000"/>
            </a:lvl5pPr>
            <a:lvl6pPr marL="2285726" indent="0">
              <a:buNone/>
              <a:defRPr sz="2000"/>
            </a:lvl6pPr>
            <a:lvl7pPr marL="2742871" indent="0">
              <a:buNone/>
              <a:defRPr sz="2000"/>
            </a:lvl7pPr>
            <a:lvl8pPr marL="3200016" indent="0">
              <a:buNone/>
              <a:defRPr sz="2000"/>
            </a:lvl8pPr>
            <a:lvl9pPr marL="3657161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5" indent="0">
              <a:buNone/>
              <a:defRPr sz="1400"/>
            </a:lvl2pPr>
            <a:lvl3pPr marL="914290" indent="0">
              <a:buNone/>
              <a:defRPr sz="1200"/>
            </a:lvl3pPr>
            <a:lvl4pPr marL="1371435" indent="0">
              <a:buNone/>
              <a:defRPr sz="1000"/>
            </a:lvl4pPr>
            <a:lvl5pPr marL="1828581" indent="0">
              <a:buNone/>
              <a:defRPr sz="1000"/>
            </a:lvl5pPr>
            <a:lvl6pPr marL="2285726" indent="0">
              <a:buNone/>
              <a:defRPr sz="1000"/>
            </a:lvl6pPr>
            <a:lvl7pPr marL="2742871" indent="0">
              <a:buNone/>
              <a:defRPr sz="1000"/>
            </a:lvl7pPr>
            <a:lvl8pPr marL="3200016" indent="0">
              <a:buNone/>
              <a:defRPr sz="1000"/>
            </a:lvl8pPr>
            <a:lvl9pPr marL="3657161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9204-0248-45C1-AB82-94EE7BDA40E4}" type="datetime1">
              <a:rPr lang="ru-RU" smtClean="0"/>
              <a:t>28.08.2025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916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29" tIns="45715" rIns="91429" bIns="4571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29" tIns="45715" rIns="91429" bIns="4571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EBE0D-63BE-4140-9435-54D6816C14FF}" type="datetime1">
              <a:rPr lang="ru-RU" smtClean="0"/>
              <a:t>28.08.2025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147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29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3" indent="-228573" algn="l" defTabSz="91429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18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3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8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3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98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43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89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34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6F7"/>
            </a:gs>
            <a:gs pos="100000">
              <a:srgbClr val="EFE7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 descr="Рисунок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22154" y="820634"/>
            <a:ext cx="6712325" cy="5950391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954472" y="4646280"/>
            <a:ext cx="1168439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Калужская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641691" y="3951408"/>
            <a:ext cx="1088486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Рязанская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5329934" y="1240528"/>
            <a:ext cx="1245822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Ярославская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242749" y="1439924"/>
            <a:ext cx="1245822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Тверская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996927" y="3412075"/>
            <a:ext cx="1245822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Смоленская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6344860" y="2820381"/>
            <a:ext cx="1245822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Владимирская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193902" y="5736577"/>
            <a:ext cx="3376529" cy="287524"/>
          </a:xfrm>
          <a:prstGeom prst="rect">
            <a:avLst/>
          </a:prstGeom>
        </p:spPr>
        <p:txBody>
          <a:bodyPr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Тульская область</a:t>
            </a:r>
          </a:p>
        </p:txBody>
      </p:sp>
      <p:sp>
        <p:nvSpPr>
          <p:cNvPr id="45" name="Line 13"/>
          <p:cNvSpPr>
            <a:spLocks noChangeShapeType="1"/>
          </p:cNvSpPr>
          <p:nvPr/>
        </p:nvSpPr>
        <p:spPr bwMode="auto">
          <a:xfrm flipH="1" flipV="1">
            <a:off x="4978316" y="4654928"/>
            <a:ext cx="1704134" cy="873611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7726" tIns="68862" rIns="137726" bIns="68862"/>
          <a:lstStyle/>
          <a:p>
            <a:endParaRPr lang="ru-RU" dirty="0"/>
          </a:p>
        </p:txBody>
      </p:sp>
      <p:sp>
        <p:nvSpPr>
          <p:cNvPr id="39" name="Rectangle 5"/>
          <p:cNvSpPr>
            <a:spLocks noChangeAspect="1"/>
          </p:cNvSpPr>
          <p:nvPr/>
        </p:nvSpPr>
        <p:spPr>
          <a:xfrm>
            <a:off x="0" y="0"/>
            <a:ext cx="978260" cy="6857999"/>
          </a:xfrm>
          <a:prstGeom prst="rect">
            <a:avLst/>
          </a:prstGeom>
          <a:solidFill>
            <a:srgbClr val="FFDC97">
              <a:alpha val="45000"/>
            </a:srgbClr>
          </a:solidFill>
          <a:ln w="0">
            <a:solidFill>
              <a:srgbClr val="FFC000">
                <a:alpha val="50000"/>
              </a:srgb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8" name="Rectangle 5"/>
          <p:cNvSpPr>
            <a:spLocks noChangeAspect="1"/>
          </p:cNvSpPr>
          <p:nvPr/>
        </p:nvSpPr>
        <p:spPr>
          <a:xfrm>
            <a:off x="0" y="6199094"/>
            <a:ext cx="9144000" cy="6589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C000"/>
              </a:gs>
            </a:gsLst>
            <a:lin ang="10800000" scaled="1"/>
            <a:tileRect/>
          </a:gradFill>
          <a:ln w="12700">
            <a:noFill/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708400" y="6539310"/>
            <a:ext cx="1727200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ru-RU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 год</a:t>
            </a:r>
            <a:endParaRPr lang="ru-RU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Рисунок 8" descr="МОСКОВСКАЯ ОБЛ (ПОЛНЫЙ) МОД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91" y="0"/>
            <a:ext cx="588360" cy="79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343229"/>
            <a:ext cx="9144000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ru-RU" sz="1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Комитет по архитектуре </a:t>
            </a:r>
            <a:r>
              <a:rPr lang="ru-RU" sz="1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r>
              <a:rPr lang="ru-RU" sz="1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градостроительству </a:t>
            </a:r>
            <a:r>
              <a:rPr lang="ru-RU" sz="1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Московской </a:t>
            </a:r>
            <a:r>
              <a:rPr lang="ru-RU" sz="1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области </a:t>
            </a:r>
            <a:endParaRPr lang="ru-RU" sz="1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5" name="Рисунок 34">
            <a:extLst>
              <a:ext uri="{FF2B5EF4-FFF2-40B4-BE49-F238E27FC236}">
                <a16:creationId xmlns="" xmlns:a16="http://schemas.microsoft.com/office/drawing/2014/main" id="{4A5C9F59-6E6F-014A-87F1-C01BE1AE941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354077"/>
            <a:ext cx="1882425" cy="423243"/>
          </a:xfrm>
          <a:prstGeom prst="rect">
            <a:avLst/>
          </a:prstGeom>
        </p:spPr>
      </p:pic>
      <p:sp>
        <p:nvSpPr>
          <p:cNvPr id="47" name="Text Box 15"/>
          <p:cNvSpPr txBox="1">
            <a:spLocks noChangeArrowheads="1"/>
          </p:cNvSpPr>
          <p:nvPr/>
        </p:nvSpPr>
        <p:spPr bwMode="auto">
          <a:xfrm>
            <a:off x="6682450" y="5320509"/>
            <a:ext cx="2386502" cy="554567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  <a:effectLst/>
        </p:spPr>
        <p:txBody>
          <a:bodyPr wrap="square" lIns="137726" tIns="68862" rIns="137726" bIns="6886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900" b="1" dirty="0"/>
              <a:t>Населенный пункт д. </a:t>
            </a:r>
            <a:r>
              <a:rPr lang="ru-RU" sz="900" b="1" dirty="0" err="1" smtClean="0"/>
              <a:t>Дубечино</a:t>
            </a:r>
            <a:r>
              <a:rPr lang="ru-RU" sz="900" b="1" dirty="0" smtClean="0"/>
              <a:t>, </a:t>
            </a:r>
            <a:r>
              <a:rPr lang="ru-RU" sz="900" b="1" dirty="0"/>
              <a:t>земельный участок с кадастровым номером </a:t>
            </a:r>
            <a:r>
              <a:rPr lang="ru-RU" sz="900" b="1" dirty="0"/>
              <a:t>50:33:0010101:606</a:t>
            </a:r>
            <a:endParaRPr lang="ru-RU" sz="500" b="1" dirty="0">
              <a:solidFill>
                <a:srgbClr val="FF000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892246" y="4569584"/>
            <a:ext cx="89782" cy="85345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840036" y="187820"/>
            <a:ext cx="7264873" cy="577071"/>
          </a:xfrm>
          <a:prstGeom prst="rect">
            <a:avLst/>
          </a:prstGeom>
          <a:noFill/>
          <a:ln>
            <a:noFill/>
          </a:ln>
        </p:spPr>
        <p:txBody>
          <a:bodyPr wrap="square" lIns="91429" tIns="45715" rIns="91429" bIns="45715">
            <a:spAutoFit/>
          </a:bodyPr>
          <a:lstStyle/>
          <a:p>
            <a:pPr algn="ctr"/>
            <a:r>
              <a:rPr lang="ru-RU" sz="1050" b="1" dirty="0"/>
              <a:t>ПРОЕКТ ВНЕСЕНИЯ ИЗМЕНЕНИЙ В ГЕНЕРАЛЬНЫЙ ПЛАН ГОРОДСКОГО ОКРУГА СТУПИНО МОСКОВСКОЙ ОБЛАСТИ ПРИМЕНИТЕЛЬНО К НАСЕЛЕННОМУ ПУНКТУ Д. ДУБЕЧИНО И ЗЕМЕЛЬНОМУ УЧАСТКУ</a:t>
            </a:r>
            <a:br>
              <a:rPr lang="ru-RU" sz="1050" b="1" dirty="0"/>
            </a:br>
            <a:r>
              <a:rPr lang="ru-RU" sz="1050" b="1" dirty="0"/>
              <a:t>С КАДАСТРОВЫМ НОМЕРОМ 50:33:0010101:606</a:t>
            </a:r>
            <a:endParaRPr lang="ru-RU" sz="1050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705190" y="1768522"/>
            <a:ext cx="234102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100" dirty="0"/>
              <a:t>Общая площадь рассматриваемой территории составляет </a:t>
            </a:r>
            <a:r>
              <a:rPr lang="ru-RU" sz="1100" dirty="0" smtClean="0"/>
              <a:t>56 </a:t>
            </a:r>
            <a:r>
              <a:rPr lang="ru-RU" sz="1100" dirty="0"/>
              <a:t>га</a:t>
            </a:r>
            <a:endParaRPr lang="ru-RU" sz="1100" dirty="0">
              <a:solidFill>
                <a:srgbClr val="FF0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23" name="Picture 4" descr="D:\Обмен\генпланы 2024\ГО Ступино_2024_Коваленко А.А\Тексты_разное\Герб_ГО_Ступино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27093"/>
            <a:ext cx="713845" cy="8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97" y="951444"/>
            <a:ext cx="5580000" cy="313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99215"/>
            <a:ext cx="5398477" cy="338544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r>
              <a:rPr lang="ru-RU" sz="16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ОСНОВНЫЕ ЗАДАЧИ ГЕНЕРАЛЬНОГО ПЛАНА</a:t>
            </a:r>
            <a:endParaRPr lang="ru-RU" sz="16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9636" y="975361"/>
            <a:ext cx="2977110" cy="7096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619500" y="3041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28" name="Picture 4" descr="D:\Обмен\генпланы 2024\ГО Ступино_2024_Коваленко А.А\Тексты_разное\Герб_ГО_Ступин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27093"/>
            <a:ext cx="713845" cy="8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007511" y="871102"/>
            <a:ext cx="2897833" cy="52174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37742" tIns="68871" rIns="137742" bIns="68871">
            <a:spAutoFit/>
          </a:bodyPr>
          <a:lstStyle/>
          <a:p>
            <a:pPr algn="just"/>
            <a:r>
              <a:rPr lang="ru-RU" sz="1100" dirty="0" smtClean="0"/>
              <a:t>     На </a:t>
            </a:r>
            <a:r>
              <a:rPr lang="ru-RU" sz="1100" dirty="0"/>
              <a:t>основании </a:t>
            </a:r>
            <a:r>
              <a:rPr lang="ru-RU" sz="1100" dirty="0" smtClean="0"/>
              <a:t>обращения </a:t>
            </a:r>
            <a:r>
              <a:rPr lang="ru-RU" sz="1100" dirty="0"/>
              <a:t>ИП Малышева М.В</a:t>
            </a:r>
            <a:r>
              <a:rPr lang="ru-RU" sz="1100" dirty="0" smtClean="0"/>
              <a:t>. </a:t>
            </a:r>
            <a:r>
              <a:rPr lang="ru-RU" sz="1100" dirty="0" smtClean="0"/>
              <a:t>в </a:t>
            </a:r>
            <a:r>
              <a:rPr lang="ru-RU" sz="1100" dirty="0" smtClean="0"/>
              <a:t>Комитет по архитектуре и градостроительству Московской области о разработке проекта внесения изменений в генеральный план городского округа Ступино Московской области применительно к </a:t>
            </a:r>
            <a:r>
              <a:rPr lang="ru-RU" sz="1100" dirty="0"/>
              <a:t>населенному пункту д. </a:t>
            </a:r>
            <a:r>
              <a:rPr lang="ru-RU" sz="1100" dirty="0" err="1"/>
              <a:t>Дубечино</a:t>
            </a:r>
            <a:r>
              <a:rPr lang="ru-RU" sz="1100" dirty="0"/>
              <a:t> и земельному участку с кадастровым номером 50:33:0010101:606 </a:t>
            </a:r>
            <a:r>
              <a:rPr lang="ru-RU" sz="1100" dirty="0" smtClean="0"/>
              <a:t>и в соответствии с решением Градостроительного совета Московской области </a:t>
            </a:r>
            <a:r>
              <a:rPr lang="ru-RU" sz="1100" dirty="0" smtClean="0"/>
              <a:t>(</a:t>
            </a:r>
            <a:r>
              <a:rPr lang="ru-RU" sz="1100" dirty="0"/>
              <a:t>протоколы от 25.12.2024 № 53, от 05.03.2025 </a:t>
            </a:r>
            <a:r>
              <a:rPr lang="ru-RU" sz="1100" dirty="0" smtClean="0"/>
              <a:t>№ 8</a:t>
            </a:r>
            <a:r>
              <a:rPr lang="ru-RU" sz="1100" dirty="0" smtClean="0"/>
              <a:t>), </a:t>
            </a:r>
            <a:r>
              <a:rPr lang="ru-RU" sz="1100" dirty="0" smtClean="0"/>
              <a:t>согласован </a:t>
            </a:r>
            <a:r>
              <a:rPr lang="ru-RU" sz="1100" dirty="0"/>
              <a:t>учет предложения </a:t>
            </a:r>
            <a:r>
              <a:rPr lang="ru-RU" sz="1100" dirty="0" smtClean="0"/>
              <a:t>в </a:t>
            </a:r>
            <a:r>
              <a:rPr lang="ru-RU" sz="1100" dirty="0"/>
              <a:t>части </a:t>
            </a:r>
            <a:r>
              <a:rPr lang="ru-RU" sz="1100" dirty="0" smtClean="0"/>
              <a:t>включения земельных участков </a:t>
            </a:r>
            <a:r>
              <a:rPr lang="ru-RU" sz="1100" dirty="0"/>
              <a:t>с </a:t>
            </a:r>
            <a:r>
              <a:rPr lang="ru-RU" sz="1100" dirty="0" smtClean="0"/>
              <a:t>кадастровыми номерами </a:t>
            </a:r>
            <a:r>
              <a:rPr lang="ru-RU" sz="1100" dirty="0"/>
              <a:t>50:33:0000000:94273, 50:33:0000000:94274, 50:33:0010101:1116, 50:33:0010101:1117, 50:33:0010101:1118, 50:33:0010101:1119, 50:33:0010101:1120, </a:t>
            </a:r>
            <a:r>
              <a:rPr lang="ru-RU" sz="1100" dirty="0" smtClean="0"/>
              <a:t>50:33:0010101:1121 в границы населенного пункта д. </a:t>
            </a:r>
            <a:r>
              <a:rPr lang="ru-RU" sz="1100" dirty="0" err="1" smtClean="0"/>
              <a:t>Дубечино</a:t>
            </a:r>
            <a:r>
              <a:rPr lang="ru-RU" sz="1100" dirty="0" smtClean="0"/>
              <a:t> и отнесения их к </a:t>
            </a:r>
            <a:r>
              <a:rPr lang="ru-RU" sz="1100" dirty="0"/>
              <a:t>функциональной зоне О1 - </a:t>
            </a:r>
            <a:r>
              <a:rPr lang="ru-RU" sz="1100" dirty="0" smtClean="0"/>
              <a:t>многофункциональная </a:t>
            </a:r>
            <a:r>
              <a:rPr lang="ru-RU" sz="1100" dirty="0"/>
              <a:t>общественно-деловая </a:t>
            </a:r>
            <a:r>
              <a:rPr lang="ru-RU" sz="1100" dirty="0" smtClean="0"/>
              <a:t>зона, а также отнесение земельного участка с </a:t>
            </a:r>
            <a:r>
              <a:rPr lang="ru-RU" sz="1100" dirty="0"/>
              <a:t>кадастровым номером </a:t>
            </a:r>
            <a:r>
              <a:rPr lang="ru-RU" sz="1100" dirty="0" smtClean="0"/>
              <a:t>50:33:0010101:606 к функциональной зоне СХ2 </a:t>
            </a:r>
            <a:r>
              <a:rPr lang="ru-RU" sz="1100" dirty="0"/>
              <a:t>- </a:t>
            </a:r>
            <a:r>
              <a:rPr lang="ru-RU" sz="1100" dirty="0" smtClean="0"/>
              <a:t>зона</a:t>
            </a:r>
            <a:r>
              <a:rPr lang="ru-RU" sz="1100" dirty="0"/>
              <a:t>, предназначенная для ведения садоводства и </a:t>
            </a:r>
            <a:r>
              <a:rPr lang="ru-RU" sz="1100" dirty="0" smtClean="0"/>
              <a:t>огородничества без включения его в границы населенного пункта.</a:t>
            </a:r>
            <a:endParaRPr lang="ru-RU" sz="1100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5277" y="1264903"/>
            <a:ext cx="147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50:33:0010101:606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8" y="4107411"/>
            <a:ext cx="1962517" cy="132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086" y="4143749"/>
            <a:ext cx="2285265" cy="186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24" y="6066902"/>
            <a:ext cx="1562441" cy="232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042" y="4117037"/>
            <a:ext cx="1733470" cy="2139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97" y="951444"/>
            <a:ext cx="5580000" cy="313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99215"/>
            <a:ext cx="5398477" cy="338544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r>
              <a:rPr lang="ru-RU" sz="16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РАБОЧИЕ МЕСТА</a:t>
            </a:r>
            <a:endParaRPr lang="ru-RU" sz="16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9636" y="975361"/>
            <a:ext cx="2977110" cy="7096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619500" y="3041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028" name="Picture 4" descr="D:\Обмен\генпланы 2024\ГО Ступино_2024_Коваленко А.А\Тексты_разное\Герб_ГО_Ступин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27093"/>
            <a:ext cx="713845" cy="8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8" y="4107411"/>
            <a:ext cx="1962517" cy="132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086" y="4143749"/>
            <a:ext cx="2285265" cy="186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24" y="6066902"/>
            <a:ext cx="1562441" cy="232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042" y="4117037"/>
            <a:ext cx="1733470" cy="2139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ая выноска 3"/>
          <p:cNvSpPr/>
          <p:nvPr/>
        </p:nvSpPr>
        <p:spPr>
          <a:xfrm>
            <a:off x="6276109" y="1436807"/>
            <a:ext cx="2272313" cy="839586"/>
          </a:xfrm>
          <a:prstGeom prst="wedgeRectCallout">
            <a:avLst>
              <a:gd name="adj1" fmla="val -181796"/>
              <a:gd name="adj2" fmla="val -75124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000" dirty="0">
                <a:solidFill>
                  <a:schemeClr val="tx1"/>
                </a:solidFill>
              </a:rPr>
              <a:t>Всего под объекты общественно-делового назначения, планируемые к размещению, предусмотрено 2,5 га. Это позволит организовать 0,025 тыс. рабочих мест.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0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4834675" y="7856537"/>
            <a:ext cx="2057400" cy="365125"/>
          </a:xfrm>
        </p:spPr>
        <p:txBody>
          <a:bodyPr/>
          <a:lstStyle/>
          <a:p>
            <a:fld id="{94703846-B237-45A2-AF92-8826BB695CA4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52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0" y="286405"/>
            <a:ext cx="5398477" cy="338544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r>
              <a:rPr lang="ru-RU" sz="16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ГРАНИЦЫ НАСЕЛЕННЫХ ПУНКТОВ</a:t>
            </a:r>
            <a:endParaRPr lang="ru-RU" sz="16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99636" y="975361"/>
            <a:ext cx="2977110" cy="7096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ru-RU"/>
          </a:p>
        </p:txBody>
      </p:sp>
      <p:sp>
        <p:nvSpPr>
          <p:cNvPr id="55" name="Номер слайда 1"/>
          <p:cNvSpPr txBox="1">
            <a:spLocks/>
          </p:cNvSpPr>
          <p:nvPr/>
        </p:nvSpPr>
        <p:spPr>
          <a:xfrm>
            <a:off x="14710850" y="6618287"/>
            <a:ext cx="20574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/>
          <a:p>
            <a:pPr marL="0" marR="0" lvl="0" indent="0" algn="r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703846-B237-45A2-AF92-8826BB695CA4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2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96300" y="1494013"/>
            <a:ext cx="3025966" cy="2308324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300" dirty="0"/>
              <a:t> </a:t>
            </a:r>
            <a:r>
              <a:rPr lang="ru-RU" sz="1300" dirty="0" smtClean="0"/>
              <a:t>    </a:t>
            </a:r>
            <a:r>
              <a:rPr lang="ru-RU" sz="1300" dirty="0" smtClean="0"/>
              <a:t>В</a:t>
            </a:r>
            <a:r>
              <a:rPr lang="ru-RU" sz="1100" dirty="0" smtClean="0"/>
              <a:t>несением </a:t>
            </a:r>
            <a:r>
              <a:rPr lang="ru-RU" sz="1100" dirty="0"/>
              <a:t>изменений в генеральный план городского округа Ступино Московской области применительно к населенному пункту д. </a:t>
            </a:r>
            <a:r>
              <a:rPr lang="ru-RU" sz="1100" dirty="0" err="1"/>
              <a:t>Дубечино</a:t>
            </a:r>
            <a:r>
              <a:rPr lang="ru-RU" sz="1100" dirty="0"/>
              <a:t> и земельному участку с кадастровым номером 50:33:0010101:606, предусмотрено включение земельных участков с кадастровыми номерами 50:33:0000000:94273, 50:33:0000000:94274, 50:33:0010101:1116, 50:33:0010101:1117, 50:33:0010101:1118, 50:33:0010101:1119, 50:33:0010101:1120, 50:33:0010101:1121 в границы населенного пункта д. </a:t>
            </a:r>
            <a:r>
              <a:rPr lang="ru-RU" sz="1100" dirty="0" err="1"/>
              <a:t>Дубечино</a:t>
            </a:r>
            <a:r>
              <a:rPr lang="ru-RU" sz="1100" dirty="0"/>
              <a:t>.</a:t>
            </a:r>
          </a:p>
          <a:p>
            <a:endParaRPr lang="ru-RU" sz="1000" dirty="0"/>
          </a:p>
        </p:txBody>
      </p:sp>
      <p:sp>
        <p:nvSpPr>
          <p:cNvPr id="13" name="Номер слайда 1"/>
          <p:cNvSpPr txBox="1">
            <a:spLocks/>
          </p:cNvSpPr>
          <p:nvPr/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defPPr>
              <a:defRPr lang="ru-RU"/>
            </a:defPPr>
            <a:lvl1pPr marL="0" algn="r" defTabSz="91429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703846-B237-45A2-AF92-8826BB695CA4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4" name="Picture 4" descr="D:\Обмен\генпланы 2024\ГО Ступино_2024_Коваленко А.А\Тексты_разное\Герб_ГО_Ступин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27093"/>
            <a:ext cx="713845" cy="8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36" y="975361"/>
            <a:ext cx="5580000" cy="3133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83" y="4173633"/>
            <a:ext cx="2761615" cy="224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" y="289690"/>
            <a:ext cx="8334375" cy="338544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r>
              <a:rPr lang="ru-RU" sz="16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ТРАНСПОРТНАЯ ИНФРАСТРУКТУРА</a:t>
            </a:r>
            <a:endParaRPr lang="ru-RU" sz="16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58758" y="1118515"/>
            <a:ext cx="320236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 smtClean="0"/>
              <a:t>     В </a:t>
            </a:r>
            <a:r>
              <a:rPr lang="ru-RU" sz="1000" dirty="0"/>
              <a:t>настоящее время подъезд к населенному пункту осуществляется от автомобильной дороги регионального значения МБК - Семеновское - </a:t>
            </a:r>
            <a:r>
              <a:rPr lang="ru-RU" sz="1000" dirty="0" err="1"/>
              <a:t>Дубечино</a:t>
            </a:r>
            <a:r>
              <a:rPr lang="ru-RU" sz="1000" dirty="0"/>
              <a:t>.</a:t>
            </a:r>
          </a:p>
          <a:p>
            <a:pPr algn="just"/>
            <a:r>
              <a:rPr lang="ru-RU" sz="1000" dirty="0" smtClean="0"/>
              <a:t>     Южнее </a:t>
            </a:r>
            <a:r>
              <a:rPr lang="ru-RU" sz="1000" dirty="0"/>
              <a:t>рассматриваемой территории планируется строительство автомобильной дороги регионального значения ЦКАД - Чехов - Малино - М-5 «Урал» (12009203), установлена зона планируемого размещения – 400 м (по 200 м от оси дороги в каждую сторону). Рассматриваемая территория расположена  вне границах зоны планируемого размещения линейного объекта.</a:t>
            </a:r>
          </a:p>
          <a:p>
            <a:pPr algn="just"/>
            <a:r>
              <a:rPr lang="ru-RU" sz="1000" dirty="0"/>
              <a:t> </a:t>
            </a:r>
            <a:r>
              <a:rPr lang="ru-RU" sz="1000" dirty="0" smtClean="0"/>
              <a:t>    Мероприятия </a:t>
            </a:r>
            <a:r>
              <a:rPr lang="ru-RU" sz="1000" dirty="0"/>
              <a:t>по транспортному обслуживанию </a:t>
            </a:r>
            <a:r>
              <a:rPr lang="ru-RU" sz="1000" dirty="0" smtClean="0"/>
              <a:t>рассматриваемой </a:t>
            </a:r>
            <a:r>
              <a:rPr lang="ru-RU" sz="1000" dirty="0"/>
              <a:t>территории, том числе, организация въездов и выездов, будут определены на следующей стадии проектирования.</a:t>
            </a:r>
          </a:p>
          <a:p>
            <a:pPr algn="just"/>
            <a:endParaRPr lang="ru-RU" sz="1000" dirty="0">
              <a:solidFill>
                <a:srgbClr val="FF0000"/>
              </a:solidFill>
            </a:endParaRPr>
          </a:p>
        </p:txBody>
      </p:sp>
      <p:pic>
        <p:nvPicPr>
          <p:cNvPr id="10" name="Picture 4" descr="D:\Обмен\генпланы 2024\ГО Ступино_2024_Коваленко А.А\Тексты_разное\Герб_ГО_Ступино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27093"/>
            <a:ext cx="713845" cy="8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93315" y="6319911"/>
            <a:ext cx="354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Примечание: территории вне границ разработки проекта приведены в информационных целях и утверждению в рамках проекта не подлежат</a:t>
            </a:r>
            <a:endParaRPr lang="ru-RU" sz="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5" y="909881"/>
            <a:ext cx="5580000" cy="3125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30" y="4085462"/>
            <a:ext cx="4854026" cy="190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289690"/>
            <a:ext cx="8334375" cy="338544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r>
              <a:rPr lang="ru-RU" sz="16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ИНЖЕНЕРНАЯ ИНФРАСТРУКТУРА</a:t>
            </a:r>
            <a:endParaRPr lang="ru-RU" sz="16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pic>
        <p:nvPicPr>
          <p:cNvPr id="13" name="Picture 4" descr="D:\Обмен\генпланы 2024\ГО Ступино_2024_Коваленко А.А\Тексты_разное\Герб_ГО_Ступино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27093"/>
            <a:ext cx="713845" cy="8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86669" y="6137752"/>
            <a:ext cx="354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Примечание: территории вне границ разработки проекта приведены в информационных целях и утверждению в рамках проекта не подлежат</a:t>
            </a:r>
            <a:endParaRPr lang="ru-RU" sz="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000" y="1052513"/>
            <a:ext cx="5580000" cy="3124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672" y="4194642"/>
            <a:ext cx="2889105" cy="2165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334" y="4369569"/>
            <a:ext cx="2715882" cy="1651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17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83200</TotalTime>
  <Words>350</Words>
  <Application>Microsoft Office PowerPoint</Application>
  <PresentationFormat>Экран (4:3)</PresentationFormat>
  <Paragraphs>45</Paragraphs>
  <Slides>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Текущее состояние по генеральному плану  городского округа Балашиха</dc:title>
  <dc:creator>Гордиенко В.В.</dc:creator>
  <cp:lastModifiedBy>parhomenkons</cp:lastModifiedBy>
  <cp:revision>2609</cp:revision>
  <cp:lastPrinted>2016-09-15T14:52:02Z</cp:lastPrinted>
  <dcterms:created xsi:type="dcterms:W3CDTF">2015-11-18T12:19:54Z</dcterms:created>
  <dcterms:modified xsi:type="dcterms:W3CDTF">2025-08-28T07:43:43Z</dcterms:modified>
</cp:coreProperties>
</file>